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y="5143500" cx="9144000"/>
  <p:notesSz cx="6858000" cy="9144000"/>
  <p:embeddedFontLst>
    <p:embeddedFont>
      <p:font typeface="Helvetica Neue"/>
      <p:regular r:id="rId87"/>
      <p:bold r:id="rId88"/>
      <p:italic r:id="rId89"/>
      <p:boldItalic r:id="rId90"/>
    </p:embeddedFont>
    <p:embeddedFont>
      <p:font typeface="Roboto Mono"/>
      <p:regular r:id="rId91"/>
      <p:bold r:id="rId92"/>
      <p:italic r:id="rId93"/>
      <p:boldItalic r:id="rId94"/>
    </p:embeddedFont>
    <p:embeddedFont>
      <p:font typeface="DM Sans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00C943E-9764-415E-9ABB-C3116F4995E4}">
  <a:tblStyle styleId="{E00C943E-9764-415E-9ABB-C3116F4995E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DMSans-regular.fntdata"/><Relationship Id="rId94" Type="http://schemas.openxmlformats.org/officeDocument/2006/relationships/font" Target="fonts/RobotoMono-boldItalic.fntdata"/><Relationship Id="rId97" Type="http://schemas.openxmlformats.org/officeDocument/2006/relationships/font" Target="fonts/DMSans-italic.fntdata"/><Relationship Id="rId96" Type="http://schemas.openxmlformats.org/officeDocument/2006/relationships/font" Target="fonts/DM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98" Type="http://schemas.openxmlformats.org/officeDocument/2006/relationships/font" Target="fonts/DM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RobotoMono-regular.fntdata"/><Relationship Id="rId90" Type="http://schemas.openxmlformats.org/officeDocument/2006/relationships/font" Target="fonts/HelveticaNeue-boldItalic.fntdata"/><Relationship Id="rId93" Type="http://schemas.openxmlformats.org/officeDocument/2006/relationships/font" Target="fonts/RobotoMono-italic.fntdata"/><Relationship Id="rId92" Type="http://schemas.openxmlformats.org/officeDocument/2006/relationships/font" Target="fonts/RobotoMon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font" Target="fonts/HelveticaNeue-bold.fntdata"/><Relationship Id="rId87" Type="http://schemas.openxmlformats.org/officeDocument/2006/relationships/font" Target="fonts/HelveticaNeue-regular.fntdata"/><Relationship Id="rId89" Type="http://schemas.openxmlformats.org/officeDocument/2006/relationships/font" Target="fonts/HelveticaNeue-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reate.kahoot.it/details/a541cb40-7f8d-4dfb-8251-4b5f28671cca" TargetMode="Externa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vieCGzAPuYf5vWsu8Xgbn_2Ax4QNLnXO/edit?usp=sharing&amp;ouid=103396586770751045195&amp;rtpof=true&amp;sd=true" TargetMode="External"/><Relationship Id="rId3" Type="http://schemas.openxmlformats.org/officeDocument/2006/relationships/hyperlink" Target="https://www.youtube.com/watch?v=PJL8iYTIY3E&amp;feature=youtu.be" TargetMode="Externa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75db5602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75db5602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75db5602c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75db5602c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75db5602c_0_1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75db5602c_0_1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75db5602c_0_1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75db5602c_0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75db5602c_0_1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75db5602c_0_1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75db5602c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75db5602c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75db5602c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75db5602c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75db5602c_0_1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75db5602c_0_1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75db5602c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275db5602c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75db5602c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75db5602c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75db5602c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75db5602c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75db5602c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75db5602c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75db5602c_0_1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75db5602c_0_1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instancias a destacar.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75db5602c_0_1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75db5602c_0_1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75db5602c_0_1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275db5602c_0_1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75db5602c_0_1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75db5602c_0_1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75db5602c_0_1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75db5602c_0_1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75db5602c_0_1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75db5602c_0_1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75db5602c_0_1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275db5602c_0_1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75db5602c_0_1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275db5602c_0_1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75db5602c_0_1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275db5602c_0_1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75db5602c_0_1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275db5602c_0_1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75db5602c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75db5602c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Temario del curso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Se muestra al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inicio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cada clase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Tiene un aspecto similar a un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calendario.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Resume rápidamente: título de la clase, número y contenidos que abarca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Guía rápida tanto para docentes, como para estudiantes.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Para mayor ubicación en el curso, también muestra en un tamaño más pequeño lo sucedido la clase anterior y la siguiente.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colocan los temas de la clase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deben enlazarse a la diapositiva correspondiente.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75db5602c_0_1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275db5602c_0_1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75db5602c_0_1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275db5602c_0_1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75db5602c_0_1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275db5602c_0_1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75db5602c_0_1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275db5602c_0_1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75db5602c_0_1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275db5602c_0_1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275db5602c_0_1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275db5602c_0_1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75db5602c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75db5602c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75db5602c_0_1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75db5602c_0_1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Enlazar video correspondiente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75db5602c_0_1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275db5602c_0_1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275db5602c_0_1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275db5602c_0_1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75db5602c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75db5602c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75db5602c_0_1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75db5602c_0_1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275db5602c_0_1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275db5602c_0_1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275db5602c_0_1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275db5602c_0_1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275db5602c_0_1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275db5602c_0_1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75db5602c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75db5602c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275db5602c_0_1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275db5602c_0_1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275db5602c_0_1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275db5602c_0_1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275db5602c_0_1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275db5602c_0_1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275db5602c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275db5602c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imagen completa.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75db5602c_0_1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275db5602c_0_1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75db5602c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75db5602c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 La información de este slide es de relleno.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</a:t>
            </a:r>
            <a:r>
              <a:rPr b="1" lang="es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Mapa de conceptos (genérico)</a:t>
            </a:r>
            <a:endParaRPr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-También se pueden mostrar con un menor énfasis o colores apagados, aquellos contenidos de clases anteriores y que se vinculen con la actual.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-Resaltar con color los temas que se abordan en la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Colores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principales: Pleno en #27282d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secundarias (o a destacar): Pleno en #393b43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terciarias: Borde en #393b43 con texto en #222222.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275db5602c_0_1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275db5602c_0_1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275db5602c_0_1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275db5602c_0_1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275db5602c_0_1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275db5602c_0_1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275db5602c_0_2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275db5602c_0_2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275db5602c_0_2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275db5602c_0_2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275db5602c_0_2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275db5602c_0_2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275db5602c_0_2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275db5602c_0_2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75db5602c_0_2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275db5602c_0_2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275db5602c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275db5602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275db5602c_0_2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275db5602c_0_2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75db5602c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75db5602c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https://create.kahoot.it/details/a541cb40-7f8d-4dfb-8251-4b5f28671cca</a:t>
            </a:r>
            <a:r>
              <a:rPr lang="es">
                <a:solidFill>
                  <a:schemeClr val="dk1"/>
                </a:solidFill>
              </a:rPr>
              <a:t> </a:t>
            </a:r>
            <a:r>
              <a:rPr lang="es">
                <a:solidFill>
                  <a:schemeClr val="dk1"/>
                </a:solidFill>
              </a:rPr>
              <a:t> </a:t>
            </a:r>
            <a:r>
              <a:rPr b="1" lang="es">
                <a:solidFill>
                  <a:schemeClr val="dk1"/>
                </a:solidFill>
              </a:rPr>
              <a:t>Recuerda entrar al kahoot usando la cuenta Premium de Coder </a:t>
            </a:r>
            <a:br>
              <a:rPr b="1" lang="es">
                <a:solidFill>
                  <a:schemeClr val="dk1"/>
                </a:solidFill>
              </a:rPr>
            </a:br>
            <a:r>
              <a:rPr lang="es">
                <a:solidFill>
                  <a:schemeClr val="dk1"/>
                </a:solidFill>
              </a:rPr>
              <a:t>Haz click en “Empezar” y luego clickea la opción de “Modo clásico”. Obtendrás un pin para compartir con los estudiantes para que puedan ingresar al juego desde su dispositivo y comenzar a jugar. 💪🏼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275db5602c_0_2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275db5602c_0_2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275db5602c_0_2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275db5602c_0_2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275db5602c_0_2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275db5602c_0_2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275db5602c_0_2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275db5602c_0_2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75db5602c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75db5602c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275db5602c_0_2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275db5602c_0_2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275db5602c_0_1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275db5602c_0_1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275db5602c_0_1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275db5602c_0_1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275db5602c_0_2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275db5602c_0_2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275db5602c_0_2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275db5602c_0_2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75db5602c_0_1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75db5602c_0_1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Resumen, punteo, de los conceptos más importantes vistos. 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275db5602c_0_2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275db5602c_0_2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275db5602c_0_2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275db5602c_0_2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275db5602c_0_2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275db5602c_0_2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que se puede llevar a cabo en formato “Breakout Rooms”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 profesor: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breakout rooms para los equipos. De no saber cómo, favor de revisar el siguiente tutorial: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PPT: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https://docs.google.com/presentation/d/1vieCGzAPuYf5vWsu8Xgbn_2Ax4QNLnXO/edit?usp=sharing&amp;ouid=103396586770751045195&amp;rtpof=true&amp;sd=true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video: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https://www.youtube.com/watch?v=PJL8iYTIY3E&amp;feature=youtu.be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recomienda que los equipos sean de números pares, máximo 4 participantes por equipo y de así requerirse, ser acompañados por un tutor. 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275db5602c_0_2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275db5602c_0_2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275db5602c_0_2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275db5602c_0_2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75db5602c_0_2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75db5602c_0_2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275db5602c_0_2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275db5602c_0_2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Glosario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Repasa y define rápidamente los conceptos centrales acumulados. Ayuda a los estudiantes a recuperar aquellos saberes que se darán por dados.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incorporarse links e imágenes que apoyen al concepto presentado.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275db5602c_0_2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275db5602c_0_2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275db5602c_0_2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275db5602c_0_2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75db5602c_0_2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75db5602c_0_2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75db5602c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75db5602c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Resumen, punteo, de los conceptos más importantes vistos. 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275db5602c_0_2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275db5602c_0_2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75db5602c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75db5602c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 1">
  <p:cSld name="Diseño personalizado 2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Relationship Id="rId4" Type="http://schemas.openxmlformats.org/officeDocument/2006/relationships/image" Target="../media/image35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anaconda.com/products/individual" TargetMode="External"/><Relationship Id="rId4" Type="http://schemas.openxmlformats.org/officeDocument/2006/relationships/hyperlink" Target="https://docs.conda.io/en/latest/miniconda.html" TargetMode="External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olab.research.google.com" TargetMode="External"/><Relationship Id="rId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Relationship Id="rId8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ocs.google.com/document/d/1Bs1CxGAg4AZkqpWHOKc00eFxLj7bl0Nxn_TAg6GhCJw/edit?usp=sharing" TargetMode="External"/><Relationship Id="rId4" Type="http://schemas.openxmlformats.org/officeDocument/2006/relationships/image" Target="../media/image48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Relationship Id="rId4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3.png"/><Relationship Id="rId4" Type="http://schemas.openxmlformats.org/officeDocument/2006/relationships/image" Target="../media/image52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1.png"/><Relationship Id="rId4" Type="http://schemas.openxmlformats.org/officeDocument/2006/relationships/hyperlink" Target="https://raw.githubusercontent.com/JJTorresDS/stocks-ds-edu/main/stocks.csv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6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" name="Google Shape;81;p26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" name="Google Shape;82;p26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Desde el principio: programación y Python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 la programación?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4" name="Google Shape;194;p36"/>
          <p:cNvSpPr txBox="1"/>
          <p:nvPr/>
        </p:nvSpPr>
        <p:spPr>
          <a:xfrm>
            <a:off x="473350" y="1908175"/>
            <a:ext cx="3834600" cy="25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programación es una forma de ejecutar un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algoritmo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algoritmo es una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secuencia de pasos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lleva a un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resultado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receta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un algoritmo.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se sigue el algoritmo, se llega al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resultado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Programa y computadora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0" name="Google Shape;200;p37"/>
          <p:cNvSpPr txBox="1"/>
          <p:nvPr/>
        </p:nvSpPr>
        <p:spPr>
          <a:xfrm>
            <a:off x="473350" y="1908175"/>
            <a:ext cx="3834600" cy="18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computadora nació para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resolver cálculos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programación es un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complemento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la computadora.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una forma de que la computadora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entienda el funcionamiento de un algoritmo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lo ejecute.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1" name="Google Shape;201;p37"/>
          <p:cNvSpPr txBox="1"/>
          <p:nvPr/>
        </p:nvSpPr>
        <p:spPr>
          <a:xfrm>
            <a:off x="5007700" y="1794275"/>
            <a:ext cx="3000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computadora entiende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ceros y unos (lenguaje binario)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nosotros no.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lo tanto, un programa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traduce un lenguaje humano a lenguaje binario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Programación y lenguajes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7" name="Google Shape;207;p38"/>
          <p:cNvSpPr txBox="1"/>
          <p:nvPr/>
        </p:nvSpPr>
        <p:spPr>
          <a:xfrm>
            <a:off x="473350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 existe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solo lenguaje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que solucione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todos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los problemas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Cada lenguaje resuelve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conjunto de problemas posibles: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Empresariales, Web, Ciencia, Salud, etc.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08" name="Google Shape;208;p38"/>
          <p:cNvGrpSpPr/>
          <p:nvPr/>
        </p:nvGrpSpPr>
        <p:grpSpPr>
          <a:xfrm>
            <a:off x="1433425" y="3651500"/>
            <a:ext cx="5886838" cy="1373575"/>
            <a:chOff x="1509625" y="3499100"/>
            <a:chExt cx="5886838" cy="1373575"/>
          </a:xfrm>
        </p:grpSpPr>
        <p:pic>
          <p:nvPicPr>
            <p:cNvPr id="209" name="Google Shape;209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09625" y="3499100"/>
              <a:ext cx="931943" cy="931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79629" y="3499100"/>
              <a:ext cx="1196780" cy="931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43230" y="3499100"/>
              <a:ext cx="931944" cy="93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683452" y="3499100"/>
              <a:ext cx="575836" cy="931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38"/>
            <p:cNvSpPr txBox="1"/>
            <p:nvPr/>
          </p:nvSpPr>
          <p:spPr>
            <a:xfrm>
              <a:off x="1550488" y="4472463"/>
              <a:ext cx="85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" sz="1400" u="none" cap="none" strike="noStrike">
                  <a:solidFill>
                    <a:srgbClr val="000000"/>
                  </a:solidFill>
                  <a:highlight>
                    <a:srgbClr val="EAFF6A"/>
                  </a:highlight>
                  <a:latin typeface="DM Sans"/>
                  <a:ea typeface="DM Sans"/>
                  <a:cs typeface="DM Sans"/>
                  <a:sym typeface="DM Sans"/>
                </a:rPr>
                <a:t>Python</a:t>
              </a:r>
              <a:endParaRPr sz="140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14" name="Google Shape;214;p38"/>
            <p:cNvSpPr txBox="1"/>
            <p:nvPr/>
          </p:nvSpPr>
          <p:spPr>
            <a:xfrm>
              <a:off x="3252913" y="4472450"/>
              <a:ext cx="85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" sz="1400" u="none" cap="none" strike="noStrike">
                  <a:solidFill>
                    <a:srgbClr val="000000"/>
                  </a:solidFill>
                  <a:highlight>
                    <a:srgbClr val="EAFF6A"/>
                  </a:highlight>
                  <a:latin typeface="DM Sans"/>
                  <a:ea typeface="DM Sans"/>
                  <a:cs typeface="DM Sans"/>
                  <a:sym typeface="DM Sans"/>
                </a:rPr>
                <a:t>R</a:t>
              </a:r>
              <a:endParaRPr sz="140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15" name="Google Shape;215;p38"/>
            <p:cNvSpPr txBox="1"/>
            <p:nvPr/>
          </p:nvSpPr>
          <p:spPr>
            <a:xfrm>
              <a:off x="5084100" y="4472475"/>
              <a:ext cx="85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" sz="1400" u="none" cap="none" strike="noStrike">
                  <a:solidFill>
                    <a:srgbClr val="000000"/>
                  </a:solidFill>
                  <a:highlight>
                    <a:srgbClr val="EAFF6A"/>
                  </a:highlight>
                  <a:latin typeface="DM Sans"/>
                  <a:ea typeface="DM Sans"/>
                  <a:cs typeface="DM Sans"/>
                  <a:sym typeface="DM Sans"/>
                </a:rPr>
                <a:t>Julia</a:t>
              </a:r>
              <a:endParaRPr sz="140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16" name="Google Shape;216;p38"/>
            <p:cNvSpPr txBox="1"/>
            <p:nvPr/>
          </p:nvSpPr>
          <p:spPr>
            <a:xfrm>
              <a:off x="6546263" y="4472475"/>
              <a:ext cx="85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" sz="1400" u="none" cap="none" strike="noStrike">
                  <a:solidFill>
                    <a:srgbClr val="000000"/>
                  </a:solidFill>
                  <a:highlight>
                    <a:srgbClr val="EAFF6A"/>
                  </a:highlight>
                  <a:latin typeface="DM Sans"/>
                  <a:ea typeface="DM Sans"/>
                  <a:cs typeface="DM Sans"/>
                  <a:sym typeface="DM Sans"/>
                </a:rPr>
                <a:t>Scala</a:t>
              </a:r>
              <a:endParaRPr sz="140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17" name="Google Shape;217;p38"/>
          <p:cNvSpPr txBox="1"/>
          <p:nvPr/>
        </p:nvSpPr>
        <p:spPr>
          <a:xfrm>
            <a:off x="4970750" y="1596300"/>
            <a:ext cx="30000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Data Science, existen algunos lenguajes que funcionan muy bien: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Python, R, Julia y Scala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son algunos de ellos.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\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Lenguaje interpretado vs. compilado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¿Interpretado o Compilado?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8" name="Google Shape;228;p40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Python es un lenguaje interpretado, </a:t>
            </a:r>
            <a:endParaRPr sz="135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esto quiere decir que:</a:t>
            </a:r>
            <a:endParaRPr sz="135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9" name="Google Shape;229;p40"/>
          <p:cNvSpPr txBox="1"/>
          <p:nvPr/>
        </p:nvSpPr>
        <p:spPr>
          <a:xfrm>
            <a:off x="4520200" y="1531275"/>
            <a:ext cx="3834600" cy="3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Usa un programa intérprete que traduce en tiempo casi real nuestras órdenes a binario.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traducción se hace línea por línea.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Podemos probar código “de a pedacitos”.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lenguaje compilado se traduce todo junto al final.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No es simplemente una mejora, es una forma de trabajar muy útil para Data Science.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 como lenguaje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42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240" name="Google Shape;240;p42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1" name="Google Shape;241;p42" title="ícono para record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" name="Google Shape;242;p42"/>
          <p:cNvSpPr txBox="1"/>
          <p:nvPr/>
        </p:nvSpPr>
        <p:spPr>
          <a:xfrm>
            <a:off x="457350" y="1820575"/>
            <a:ext cx="7169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Python es el </a:t>
            </a: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lenguaje más solicitado</a:t>
            </a: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en las búsquedas laborales relacionadas con</a:t>
            </a: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Data Science</a:t>
            </a: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y se ubica entre el </a:t>
            </a: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segundo y tercer puesto en 2021</a:t>
            </a: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de acuerdo a varios rankings de lenguajes de desarrollo general (no sólo Data Science).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3" name="Google Shape;243;p42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Contenido destacado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4" name="Google Shape;244;p42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43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250" name="Google Shape;250;p43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1" name="Google Shape;251;p43" title="ícono para record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Google Shape;252;p43"/>
          <p:cNvSpPr txBox="1"/>
          <p:nvPr/>
        </p:nvSpPr>
        <p:spPr>
          <a:xfrm>
            <a:off x="457350" y="1820575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otras palabras, Python </a:t>
            </a:r>
            <a:r>
              <a:rPr b="1" lang="es" sz="25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no puede faltar</a:t>
            </a: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en un portfolio de Data Science.</a:t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3" name="Google Shape;253;p43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875" y="468275"/>
            <a:ext cx="2923973" cy="41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4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 en pocas palabras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0" name="Google Shape;260;p44"/>
          <p:cNvSpPr txBox="1"/>
          <p:nvPr/>
        </p:nvSpPr>
        <p:spPr>
          <a:xfrm>
            <a:off x="457725" y="2211625"/>
            <a:ext cx="4730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Lenguaje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Open Source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 un código abierto y accesible diseñado para que cualquier pueden ver, modificar y distribuirlo.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Creado por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Guido Van Rosssum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su primera versión se dio en 1991 en el CWI (Centrum Wiskunde Informática)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1" name="Google Shape;261;p44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2875" y="468275"/>
            <a:ext cx="2972625" cy="205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4"/>
          <p:cNvPicPr preferRelativeResize="0"/>
          <p:nvPr/>
        </p:nvPicPr>
        <p:blipFill rotWithShape="1">
          <a:blip r:embed="rId5">
            <a:alphaModFix/>
          </a:blip>
          <a:srcRect b="15679" l="0" r="0" t="-17491"/>
          <a:stretch/>
        </p:blipFill>
        <p:spPr>
          <a:xfrm>
            <a:off x="5712875" y="2011149"/>
            <a:ext cx="2972624" cy="257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 txBox="1"/>
          <p:nvPr/>
        </p:nvSpPr>
        <p:spPr>
          <a:xfrm>
            <a:off x="1461300" y="2252975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Introducción a la programación con Python I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" name="Google Shape;88;p27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03.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DATA SCIENCE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Python, Open Source: componentes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9" name="Google Shape;269;p45"/>
          <p:cNvSpPr/>
          <p:nvPr/>
        </p:nvSpPr>
        <p:spPr>
          <a:xfrm>
            <a:off x="4305950" y="2063145"/>
            <a:ext cx="519600" cy="5196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5"/>
          <p:cNvSpPr txBox="1"/>
          <p:nvPr/>
        </p:nvSpPr>
        <p:spPr>
          <a:xfrm>
            <a:off x="1395525" y="2776190"/>
            <a:ext cx="17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Intérprete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1" name="Google Shape;271;p45"/>
          <p:cNvSpPr txBox="1"/>
          <p:nvPr/>
        </p:nvSpPr>
        <p:spPr>
          <a:xfrm>
            <a:off x="3702400" y="2776190"/>
            <a:ext cx="17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IDE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2" name="Google Shape;272;p45"/>
          <p:cNvSpPr/>
          <p:nvPr/>
        </p:nvSpPr>
        <p:spPr>
          <a:xfrm>
            <a:off x="6560635" y="2063167"/>
            <a:ext cx="519600" cy="5196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" name="Google Shape;273;p45"/>
          <p:cNvCxnSpPr>
            <a:stCxn id="274" idx="6"/>
            <a:endCxn id="269" idx="2"/>
          </p:cNvCxnSpPr>
          <p:nvPr/>
        </p:nvCxnSpPr>
        <p:spPr>
          <a:xfrm>
            <a:off x="2570890" y="2322960"/>
            <a:ext cx="17352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45"/>
          <p:cNvCxnSpPr>
            <a:stCxn id="269" idx="6"/>
            <a:endCxn id="272" idx="2"/>
          </p:cNvCxnSpPr>
          <p:nvPr/>
        </p:nvCxnSpPr>
        <p:spPr>
          <a:xfrm>
            <a:off x="4825550" y="2322945"/>
            <a:ext cx="17352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45"/>
          <p:cNvSpPr txBox="1"/>
          <p:nvPr/>
        </p:nvSpPr>
        <p:spPr>
          <a:xfrm>
            <a:off x="5957074" y="2776190"/>
            <a:ext cx="17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Paquetes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7" name="Google Shape;277;p45"/>
          <p:cNvSpPr txBox="1"/>
          <p:nvPr/>
        </p:nvSpPr>
        <p:spPr>
          <a:xfrm>
            <a:off x="1447725" y="3153714"/>
            <a:ext cx="17268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programa intérprete, traductor a binario.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3702400" y="3153714"/>
            <a:ext cx="17268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entorno de desarrollo, lugar donde escribiremos código.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9" name="Google Shape;279;p45"/>
          <p:cNvSpPr txBox="1"/>
          <p:nvPr/>
        </p:nvSpPr>
        <p:spPr>
          <a:xfrm>
            <a:off x="5957074" y="3153714"/>
            <a:ext cx="17268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conjuntos de funciones pre-armadas para problemas habituales.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0" name="Google Shape;280;p45"/>
          <p:cNvSpPr txBox="1"/>
          <p:nvPr/>
        </p:nvSpPr>
        <p:spPr>
          <a:xfrm>
            <a:off x="4382466" y="2057300"/>
            <a:ext cx="366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b="1" sz="3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1" name="Google Shape;281;p45"/>
          <p:cNvSpPr txBox="1"/>
          <p:nvPr/>
        </p:nvSpPr>
        <p:spPr>
          <a:xfrm>
            <a:off x="6637119" y="2057300"/>
            <a:ext cx="366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b="1" sz="3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2" name="Google Shape;282;p45"/>
          <p:cNvGrpSpPr/>
          <p:nvPr/>
        </p:nvGrpSpPr>
        <p:grpSpPr>
          <a:xfrm>
            <a:off x="2051248" y="2057271"/>
            <a:ext cx="519642" cy="600363"/>
            <a:chOff x="1731113" y="1953850"/>
            <a:chExt cx="587100" cy="678300"/>
          </a:xfrm>
        </p:grpSpPr>
        <p:sp>
          <p:nvSpPr>
            <p:cNvPr id="274" name="Google Shape;274;p45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5"/>
            <p:cNvSpPr txBox="1"/>
            <p:nvPr/>
          </p:nvSpPr>
          <p:spPr>
            <a:xfrm>
              <a:off x="1817525" y="1953850"/>
              <a:ext cx="414300" cy="6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0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Instalación de Python </a:t>
            </a: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vía</a:t>
            </a: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400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miniconda</a:t>
            </a:r>
            <a:endParaRPr b="1" sz="4000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 tradicional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Anaconda y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Miniconda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9" name="Google Shape;299;p48"/>
          <p:cNvSpPr txBox="1"/>
          <p:nvPr/>
        </p:nvSpPr>
        <p:spPr>
          <a:xfrm>
            <a:off x="473350" y="1908175"/>
            <a:ext cx="3214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Tradicionalmente, Python puede desarrollarse en </a:t>
            </a:r>
            <a:r>
              <a:rPr lang="es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Anaconda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o en su versión simplificada, </a:t>
            </a:r>
            <a:r>
              <a:rPr lang="es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Miniconda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 su vez, puede utilizarse de varias formas más: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0" name="Google Shape;30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4663" y="1116850"/>
            <a:ext cx="5069024" cy="34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6" name="Google Shape;306;p49"/>
          <p:cNvSpPr txBox="1"/>
          <p:nvPr/>
        </p:nvSpPr>
        <p:spPr>
          <a:xfrm>
            <a:off x="473350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forma más básica es escribiendo python en la terminal, lo que abre un entorno de trabajo dentro de la misma terminal.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📢 No es la forma más cómoda, ni la más utilizada.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7" name="Google Shape;307;p49"/>
          <p:cNvSpPr txBox="1"/>
          <p:nvPr/>
        </p:nvSpPr>
        <p:spPr>
          <a:xfrm>
            <a:off x="4527575" y="1908175"/>
            <a:ext cx="38346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Otra forma más útil es usando Python interactivo (IPython). Puede accederse escribiendo ipython en la terminal.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📢 No aporta muchas mejoras si se usa de esa forma.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¡No siempre es la mejor forma!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Jupyter notebooks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IPython y notebooks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8" name="Google Shape;318;p51"/>
          <p:cNvSpPr txBox="1"/>
          <p:nvPr/>
        </p:nvSpPr>
        <p:spPr>
          <a:xfrm>
            <a:off x="473350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Las notebooks siguen siendo IPython, pero con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vitaminas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🚀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9" name="Google Shape;319;p51"/>
          <p:cNvSpPr txBox="1"/>
          <p:nvPr/>
        </p:nvSpPr>
        <p:spPr>
          <a:xfrm>
            <a:off x="4542350" y="1427825"/>
            <a:ext cx="38346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Escribimos código en el navegador que resulta ser el IDE.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código pasa por el mismo intérprete que es el que usa la terminal, pero todo se trabaja en el navegador.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código se escribe en cajas de texto que pueden ejecutarse de a una o todas juntas.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conjunto total de cajas de texto es una notebook.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👉 Esta configuración es de las más utilizadas para Data Science.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IPython y notebooks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5" name="Google Shape;325;p52"/>
          <p:cNvSpPr txBox="1"/>
          <p:nvPr/>
        </p:nvSpPr>
        <p:spPr>
          <a:xfrm>
            <a:off x="473350" y="1908175"/>
            <a:ext cx="38346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Podemos encontrar 4 partes principales: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Nombre del notebook (termina con extensión .ipynb)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Barra de menú: Permite ejecutar código y opciones genéricas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Toolbar: Permite ejecutar celdas de código, guardar, añadir, borrar, cortar o pegarlas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Celdas de Código: Pueden ser Markdown (texto) o Código Python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6" name="Google Shape;32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275" y="2309875"/>
            <a:ext cx="3877176" cy="12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3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usar Google Collab?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Google Colab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7" name="Google Shape;337;p54"/>
          <p:cNvSpPr txBox="1"/>
          <p:nvPr/>
        </p:nvSpPr>
        <p:spPr>
          <a:xfrm>
            <a:off x="473350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Permite trabajar en un entorno no local y la creación de Notebooks 🚀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8" name="Google Shape;338;p54"/>
          <p:cNvSpPr txBox="1"/>
          <p:nvPr/>
        </p:nvSpPr>
        <p:spPr>
          <a:xfrm>
            <a:off x="4527575" y="1908175"/>
            <a:ext cx="38346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 producto de Google Research. Está especialmente adecuado para tareas de aprendizaje automático, análisis de datos y educación.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Jupyter es el proyecto de código abierto en el que se basa Colab.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Nos permite compartir notebooks sin la necesidad de descargar ningún software extra.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código se ejecuta en una máquina virtual dedicada a tu cuenta y pueden eliminarse luego de cierto tiempo.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362" y="1250837"/>
            <a:ext cx="2042550" cy="31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288" y="131397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1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9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8"/>
          <p:cNvSpPr txBox="1"/>
          <p:nvPr/>
        </p:nvSpPr>
        <p:spPr>
          <a:xfrm>
            <a:off x="472700" y="468275"/>
            <a:ext cx="232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Temario</a:t>
            </a:r>
            <a:endParaRPr b="1" sz="3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" name="Google Shape;98;p28"/>
          <p:cNvSpPr txBox="1"/>
          <p:nvPr/>
        </p:nvSpPr>
        <p:spPr>
          <a:xfrm>
            <a:off x="132055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b="1" sz="16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9" name="Google Shape;99;p28"/>
          <p:cNvCxnSpPr/>
          <p:nvPr/>
        </p:nvCxnSpPr>
        <p:spPr>
          <a:xfrm>
            <a:off x="139527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28"/>
          <p:cNvSpPr txBox="1"/>
          <p:nvPr/>
        </p:nvSpPr>
        <p:spPr>
          <a:xfrm>
            <a:off x="1320125" y="1969975"/>
            <a:ext cx="1928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Introducción a la manipulación de datos con Pandas (Parte I)</a:t>
            </a:r>
            <a:endParaRPr b="1" sz="12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1" name="Google Shape;101;p28"/>
          <p:cNvSpPr txBox="1"/>
          <p:nvPr/>
        </p:nvSpPr>
        <p:spPr>
          <a:xfrm>
            <a:off x="3593075" y="1487775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b="1"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2" name="Google Shape;102;p28"/>
          <p:cNvCxnSpPr/>
          <p:nvPr/>
        </p:nvCxnSpPr>
        <p:spPr>
          <a:xfrm>
            <a:off x="3667800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28"/>
          <p:cNvSpPr txBox="1"/>
          <p:nvPr/>
        </p:nvSpPr>
        <p:spPr>
          <a:xfrm>
            <a:off x="3592650" y="1969975"/>
            <a:ext cx="192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Introducción a la programación con Python (Parte I)</a:t>
            </a:r>
            <a:endParaRPr b="1" sz="12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4" name="Google Shape;104;p28"/>
          <p:cNvSpPr txBox="1"/>
          <p:nvPr/>
        </p:nvSpPr>
        <p:spPr>
          <a:xfrm>
            <a:off x="586560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 b="1" sz="16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5" name="Google Shape;105;p28"/>
          <p:cNvCxnSpPr/>
          <p:nvPr/>
        </p:nvCxnSpPr>
        <p:spPr>
          <a:xfrm>
            <a:off x="594032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28"/>
          <p:cNvSpPr txBox="1"/>
          <p:nvPr/>
        </p:nvSpPr>
        <p:spPr>
          <a:xfrm>
            <a:off x="5865175" y="1969975"/>
            <a:ext cx="1928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Introducción a la programación con Python (Parte II)</a:t>
            </a:r>
            <a:endParaRPr b="1" sz="12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7" name="Google Shape;107;p28"/>
          <p:cNvCxnSpPr/>
          <p:nvPr/>
        </p:nvCxnSpPr>
        <p:spPr>
          <a:xfrm>
            <a:off x="141070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8"/>
          <p:cNvCxnSpPr/>
          <p:nvPr/>
        </p:nvCxnSpPr>
        <p:spPr>
          <a:xfrm>
            <a:off x="3683225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28"/>
          <p:cNvCxnSpPr/>
          <p:nvPr/>
        </p:nvCxnSpPr>
        <p:spPr>
          <a:xfrm>
            <a:off x="595575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28"/>
          <p:cNvSpPr txBox="1"/>
          <p:nvPr/>
        </p:nvSpPr>
        <p:spPr>
          <a:xfrm>
            <a:off x="1279400" y="2683775"/>
            <a:ext cx="20007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ociones básicas de Pandas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peraciones en Pandas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ráctica integradora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" name="Google Shape;111;p28"/>
          <p:cNvSpPr txBox="1"/>
          <p:nvPr/>
        </p:nvSpPr>
        <p:spPr>
          <a:xfrm>
            <a:off x="5955750" y="2972363"/>
            <a:ext cx="16461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Práctica con funciones 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Desafío</a:t>
            </a: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genérico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2" name="Google Shape;112;p28"/>
          <p:cNvSpPr txBox="1"/>
          <p:nvPr/>
        </p:nvSpPr>
        <p:spPr>
          <a:xfrm>
            <a:off x="3675513" y="2972363"/>
            <a:ext cx="16461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Nociones básicas</a:t>
            </a:r>
            <a:endParaRPr sz="12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Desafío genérico </a:t>
            </a:r>
            <a:endParaRPr sz="12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5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4" name="Google Shape;344;p55"/>
          <p:cNvSpPr txBox="1"/>
          <p:nvPr/>
        </p:nvSpPr>
        <p:spPr>
          <a:xfrm>
            <a:off x="473350" y="1626100"/>
            <a:ext cx="71694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¿Cómo podemos usar Google Colab como un entorno para progaramar lenguaje de Python?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¡Vamos a verlo conjuntamente!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45" name="Google Shape;345;p55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346" name="Google Shape;346;p5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7" name="Google Shape;347;p55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6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Cómo usar Google Colab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3" name="Google Shape;353;p56"/>
          <p:cNvSpPr txBox="1"/>
          <p:nvPr/>
        </p:nvSpPr>
        <p:spPr>
          <a:xfrm>
            <a:off x="473350" y="1908175"/>
            <a:ext cx="38346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queremos crear un modelo de aprendizaje automático, pero no tienen una computadora que pueda asumir la carga de trabajo,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Google Colab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la plataforma ideal.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Incluso si tiene una GPU o una buena computadora, crear un entorno local con anaconda e instalar paquetes y resolver problemas de instalación es una molestia.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4" name="Google Shape;354;p56"/>
          <p:cNvSpPr txBox="1"/>
          <p:nvPr/>
        </p:nvSpPr>
        <p:spPr>
          <a:xfrm>
            <a:off x="4527575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Google Colaboratory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es un entorno de portátil Jupyter, gratuito proporcionado por Google donde puede usar GPU y TPU gratuitas que pueden resolver todos estos problemas.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Cómo usar Google Colab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0" name="Google Shape;360;p57"/>
          <p:cNvSpPr txBox="1"/>
          <p:nvPr/>
        </p:nvSpPr>
        <p:spPr>
          <a:xfrm>
            <a:off x="5261950" y="1439725"/>
            <a:ext cx="3352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Ir al siguiente enlace: </a:t>
            </a:r>
            <a:r>
              <a:rPr lang="es" sz="1350" u="sng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1" name="Google Shape;3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925" y="1663000"/>
            <a:ext cx="3899724" cy="25606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7"/>
          <p:cNvSpPr txBox="1"/>
          <p:nvPr/>
        </p:nvSpPr>
        <p:spPr>
          <a:xfrm>
            <a:off x="5304775" y="2062825"/>
            <a:ext cx="36228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EXAMPLES: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Contiene ejemplos de Jupyter notebooks con diversos ejemplos.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RECENT: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Jupyter notebooks que has trabajado recientemente.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GOOGLE DRIVE: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Jupyter notebooks en tu google drive.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GITHUB: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Puedes añadir Jupyter notebooks desde Github pero es necesario conectar Colab con GitHub.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UPLOAD: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Si deseas subir un Jupyter notebook desde tu equipo local.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8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Cómo usar Google Colab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8" name="Google Shape;368;p58"/>
          <p:cNvSpPr txBox="1"/>
          <p:nvPr/>
        </p:nvSpPr>
        <p:spPr>
          <a:xfrm>
            <a:off x="473350" y="1908175"/>
            <a:ext cx="38346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 lo contrario, puede crear un nuevo cuaderno de Jupyter haciendo clic en Nuevo cuaderno de Python3 o Nuevo cuaderno de Python2 en la esquina inferior derecha.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Al crear un nuevo cuaderno, creará un cuaderno Jupyter llamado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Untitled0.ipynb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lo guardará en su unidad de Google en una carpeta llamada Colab Notebooks. Todos los comandos de los cuadernos de Jupyter funcionarán aquí.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9" name="Google Shape;3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800" y="2053300"/>
            <a:ext cx="4374649" cy="220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IDE’s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IDE’s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0" name="Google Shape;380;p60"/>
          <p:cNvSpPr txBox="1"/>
          <p:nvPr/>
        </p:nvSpPr>
        <p:spPr>
          <a:xfrm>
            <a:off x="473350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Son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aplicaciones de software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que permiten a programadores desarrollar código en diferentes lenguajes.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Consta, usualmente, de: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1" name="Google Shape;381;p60"/>
          <p:cNvSpPr txBox="1"/>
          <p:nvPr/>
        </p:nvSpPr>
        <p:spPr>
          <a:xfrm>
            <a:off x="4527575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Editor de código.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Depuradores (Debuggers) que permiten encontrar errores en el código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Herramientas automáticas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1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61"/>
          <p:cNvSpPr/>
          <p:nvPr/>
        </p:nvSpPr>
        <p:spPr>
          <a:xfrm>
            <a:off x="502750" y="458425"/>
            <a:ext cx="2946600" cy="411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1"/>
          <p:cNvSpPr txBox="1"/>
          <p:nvPr/>
        </p:nvSpPr>
        <p:spPr>
          <a:xfrm>
            <a:off x="3649500" y="1104863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IDE’s para el desarrollo de Python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9" name="Google Shape;389;p61"/>
          <p:cNvSpPr txBox="1"/>
          <p:nvPr/>
        </p:nvSpPr>
        <p:spPr>
          <a:xfrm>
            <a:off x="3649500" y="2913688"/>
            <a:ext cx="49872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Permite trabajar en un entorno no local y la creación de Notebooks 🚀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Las herramientas que mostramos anteriormente no son las únicas en donde compilar código de Python…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0" name="Google Shape;39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11" y="2020734"/>
            <a:ext cx="1374876" cy="444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0644" y="2102774"/>
            <a:ext cx="1086038" cy="93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029" y="1104879"/>
            <a:ext cx="1635360" cy="74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8041" y="594075"/>
            <a:ext cx="1086036" cy="93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2697" y="3579797"/>
            <a:ext cx="1550978" cy="669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2750" y="2951982"/>
            <a:ext cx="1732903" cy="588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/>
          <p:nvPr/>
        </p:nvSpPr>
        <p:spPr>
          <a:xfrm>
            <a:off x="3310325" y="3980550"/>
            <a:ext cx="2507400" cy="492600"/>
          </a:xfrm>
          <a:prstGeom prst="rect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62"/>
          <p:cNvSpPr txBox="1"/>
          <p:nvPr/>
        </p:nvSpPr>
        <p:spPr>
          <a:xfrm>
            <a:off x="473350" y="688825"/>
            <a:ext cx="812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¡Atención!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2" name="Google Shape;402;p62"/>
          <p:cNvSpPr txBox="1"/>
          <p:nvPr/>
        </p:nvSpPr>
        <p:spPr>
          <a:xfrm>
            <a:off x="473350" y="1626100"/>
            <a:ext cx="8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Recuerda instalar </a:t>
            </a: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Python con Anaconda</a:t>
            </a: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para la próxima clase.</a:t>
            </a:r>
            <a:endParaRPr b="1" sz="2000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p62"/>
          <p:cNvSpPr txBox="1"/>
          <p:nvPr/>
        </p:nvSpPr>
        <p:spPr>
          <a:xfrm>
            <a:off x="3310325" y="3980550"/>
            <a:ext cx="2507400" cy="492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Ver tutorial</a:t>
            </a:r>
            <a:endParaRPr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04" name="Google Shape;404;p62" title="gif de persona escribiendo códi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22" y="2458113"/>
            <a:ext cx="2230974" cy="12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E8E7E3"/>
                </a:solidFill>
              </a:rPr>
              <a:t>☕</a:t>
            </a:r>
            <a:endParaRPr sz="5000">
              <a:solidFill>
                <a:srgbClr val="E8E7E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0" name="Google Shape;410;p63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/>
          <p:nvPr/>
        </p:nvSpPr>
        <p:spPr>
          <a:xfrm>
            <a:off x="1404863" y="1941375"/>
            <a:ext cx="6221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Nociones básicas: </a:t>
            </a:r>
            <a:r>
              <a:rPr b="1" lang="es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Variable, asignación, expresiones</a:t>
            </a:r>
            <a:endParaRPr b="1" sz="4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sz="3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8" name="Google Shape;1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9"/>
          <p:cNvSpPr txBox="1"/>
          <p:nvPr/>
        </p:nvSpPr>
        <p:spPr>
          <a:xfrm>
            <a:off x="2690561" y="1451613"/>
            <a:ext cx="4281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Realizar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una primera aproximación al lenguaje de programación Python.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las distintas formas de desarrollo con Python.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0" name="Google Shape;1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9"/>
          <p:cNvCxnSpPr>
            <a:stCxn id="118" idx="2"/>
            <a:endCxn id="120" idx="0"/>
          </p:cNvCxnSpPr>
          <p:nvPr/>
        </p:nvCxnSpPr>
        <p:spPr>
          <a:xfrm flipH="1" rot="-5400000">
            <a:off x="2052975" y="1960237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5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6" name="Google Shape;426;p66"/>
          <p:cNvSpPr txBox="1"/>
          <p:nvPr/>
        </p:nvSpPr>
        <p:spPr>
          <a:xfrm>
            <a:off x="473350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Las variables se utilizan para almacenar información para ser referenciada y manipulada en un programa de computadora.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Proporcionan una forma de etiquetar los datos con un nombre descriptivo, para que los programas puedan ser entendidos con mayor claridad.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7" name="Google Shape;427;p66"/>
          <p:cNvSpPr txBox="1"/>
          <p:nvPr/>
        </p:nvSpPr>
        <p:spPr>
          <a:xfrm>
            <a:off x="4527575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útil pensar en las variables como contenedores de información.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Su único propósito es etiquetar y almacenar datos en la memoria.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28" name="Google Shape;42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6575" y="2993275"/>
            <a:ext cx="1437550" cy="143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34" name="Google Shape;43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6025" y="1205799"/>
            <a:ext cx="5411792" cy="325184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7"/>
          <p:cNvSpPr txBox="1"/>
          <p:nvPr/>
        </p:nvSpPr>
        <p:spPr>
          <a:xfrm>
            <a:off x="473350" y="1908175"/>
            <a:ext cx="29262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Los tipos de datos estándar o integrados de Python: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a)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Numérico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b)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Tipo de secuencia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Booleano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d)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Conjuntos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Diccionario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Asignación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9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Asignación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6" name="Google Shape;446;p69"/>
          <p:cNvSpPr txBox="1"/>
          <p:nvPr/>
        </p:nvSpPr>
        <p:spPr>
          <a:xfrm>
            <a:off x="3649500" y="2211613"/>
            <a:ext cx="49872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Nombrar variables es una tarea compleja.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Cuando nombre variables, piense detenidamente en los nombres (Comprensible).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asignación de lleva a cabo por medio del símbolo =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nombre de la variable va a la izquierda y el valor que desea almacenar en la variable va a la derecha.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7" name="Google Shape;4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1425"/>
            <a:ext cx="3554850" cy="20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Asignación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3" name="Google Shape;453;p70"/>
          <p:cNvSpPr txBox="1"/>
          <p:nvPr/>
        </p:nvSpPr>
        <p:spPr>
          <a:xfrm>
            <a:off x="473350" y="1908175"/>
            <a:ext cx="3834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Reglas para asignación de variables en Python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nombre de una variable debe comenzar con una letra o el carácter de subrayado.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Un nombre de variable no puede comenzar con un número.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Un nombre de variable solo puede contener caracteres alfanuméricos y guiones bajos (A-z, 0-9 y _).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4" name="Google Shape;45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600" y="3243950"/>
            <a:ext cx="3286551" cy="13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0"/>
          <p:cNvSpPr txBox="1"/>
          <p:nvPr/>
        </p:nvSpPr>
        <p:spPr>
          <a:xfrm>
            <a:off x="4527575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Los nombres de las variables distinguen entre mayúsculas y minúsculas (nombre, Nombre y NOMBRE son tres variables diferentes).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Las palabras reservadas (palabras clave) no se pueden usar para nombrar la variable.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Objetos y punteros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2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Objetos y punteros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6" name="Google Shape;466;p72"/>
          <p:cNvSpPr txBox="1"/>
          <p:nvPr/>
        </p:nvSpPr>
        <p:spPr>
          <a:xfrm>
            <a:off x="473350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Python es un lenguaje orientado a objetos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así que en Python todo es un objeto, o sea, cuenta con: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7" name="Google Shape;467;p72"/>
          <p:cNvSpPr txBox="1"/>
          <p:nvPr/>
        </p:nvSpPr>
        <p:spPr>
          <a:xfrm>
            <a:off x="4527575" y="1908175"/>
            <a:ext cx="3834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Datos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Metadatos, atributos o propiedades (un punto y una palabra sin paréntesis):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X.atributo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👉 Un atributo caracteriza al dato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Funcionalidad o métodos (un punto y una palabra con paréntesis):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x.método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()  👉 Un método es algo que el dato puede hacer, por lo tanto al ejecutarlo le estamos pidiendo al dato que ejecute una acción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73"/>
          <p:cNvSpPr txBox="1"/>
          <p:nvPr/>
        </p:nvSpPr>
        <p:spPr>
          <a:xfrm>
            <a:off x="233400" y="1711575"/>
            <a:ext cx="86772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EAFF6A"/>
                </a:solidFill>
                <a:latin typeface="Roboto Mono"/>
                <a:ea typeface="Roboto Mono"/>
                <a:cs typeface="Roboto Mono"/>
                <a:sym typeface="Roboto Mono"/>
              </a:rPr>
              <a:t>x=1.0</a:t>
            </a:r>
            <a:endParaRPr b="0" i="0" sz="1400" u="none" cap="none" strike="noStrike">
              <a:solidFill>
                <a:srgbClr val="EAFF6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EAFF6A"/>
                </a:solidFill>
                <a:latin typeface="Roboto Mono"/>
                <a:ea typeface="Roboto Mono"/>
                <a:cs typeface="Roboto Mono"/>
                <a:sym typeface="Roboto Mono"/>
              </a:rPr>
              <a:t>x.is_integer() # ¿es x un entero? se lo preguntamos con el método is_integer()</a:t>
            </a:r>
            <a:endParaRPr b="0" i="0" sz="1400" u="none" cap="none" strike="noStrike">
              <a:solidFill>
                <a:srgbClr val="EAFF6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AFF6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EAFF6A"/>
                </a:solidFill>
                <a:latin typeface="Roboto Mono"/>
                <a:ea typeface="Roboto Mono"/>
                <a:cs typeface="Roboto Mono"/>
                <a:sym typeface="Roboto Mono"/>
              </a:rPr>
              <a:t>x=1.4</a:t>
            </a:r>
            <a:endParaRPr b="0" i="0" sz="1400" u="none" cap="none" strike="noStrike">
              <a:solidFill>
                <a:srgbClr val="EAFF6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EAFF6A"/>
                </a:solidFill>
                <a:latin typeface="Roboto Mono"/>
                <a:ea typeface="Roboto Mono"/>
                <a:cs typeface="Roboto Mono"/>
                <a:sym typeface="Roboto Mono"/>
              </a:rPr>
              <a:t>x.is_integer() # ¿y ahora? se lo preguntamos de vuelta</a:t>
            </a:r>
            <a:endParaRPr b="0" i="0" sz="1400" u="none" cap="none" strike="noStrike">
              <a:solidFill>
                <a:srgbClr val="EAFF6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AFF6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EAFF6A"/>
                </a:solidFill>
                <a:latin typeface="Roboto Mono"/>
                <a:ea typeface="Roboto Mono"/>
                <a:cs typeface="Roboto Mono"/>
                <a:sym typeface="Roboto Mono"/>
              </a:rPr>
              <a:t>print(x.real,x.imag) 	# miramos los atributos de x, en este caso su parte real </a:t>
            </a:r>
            <a:endParaRPr b="0" i="0" sz="1400" u="none" cap="none" strike="noStrike">
              <a:solidFill>
                <a:srgbClr val="EAFF6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EAFF6A"/>
                </a:solidFill>
                <a:latin typeface="Roboto Mono"/>
                <a:ea typeface="Roboto Mono"/>
                <a:cs typeface="Roboto Mono"/>
                <a:sym typeface="Roboto Mono"/>
              </a:rPr>
              <a:t># y su parte imaginaria</a:t>
            </a:r>
            <a:endParaRPr b="0" i="0" sz="1400" u="none" cap="none" strike="noStrike">
              <a:solidFill>
                <a:srgbClr val="EAFF6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4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Objetos y punteros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9" name="Google Shape;479;p74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Las variables en Python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no contienen los datos, sino que apuntan a los datos.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Esta es la forma de trabajo de los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punteros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lo que hace que el lenguaje sea más eficiente.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0" name="Google Shape;48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650" y="1814125"/>
            <a:ext cx="3944885" cy="18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0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CONCEPTOS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8" name="Google Shape;128;p30" title="ícono de mapa de contenido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0"/>
          <p:cNvSpPr/>
          <p:nvPr/>
        </p:nvSpPr>
        <p:spPr>
          <a:xfrm>
            <a:off x="711524" y="2636363"/>
            <a:ext cx="1409100" cy="584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Formas de desarrollo con Python</a:t>
            </a:r>
            <a:endParaRPr i="0" sz="11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0" name="Google Shape;130;p30"/>
          <p:cNvSpPr/>
          <p:nvPr/>
        </p:nvSpPr>
        <p:spPr>
          <a:xfrm>
            <a:off x="3741583" y="1586805"/>
            <a:ext cx="1607700" cy="58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Interpretado vs Compilado</a:t>
            </a:r>
            <a:endParaRPr i="0" sz="11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1" name="Google Shape;131;p30"/>
          <p:cNvSpPr/>
          <p:nvPr/>
        </p:nvSpPr>
        <p:spPr>
          <a:xfrm>
            <a:off x="711524" y="1265554"/>
            <a:ext cx="1409100" cy="584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Toma de contacto con Python</a:t>
            </a:r>
            <a:endParaRPr i="0" sz="11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32" name="Google Shape;132;p30"/>
          <p:cNvCxnSpPr>
            <a:stCxn id="129" idx="0"/>
            <a:endCxn id="131" idx="2"/>
          </p:cNvCxnSpPr>
          <p:nvPr/>
        </p:nvCxnSpPr>
        <p:spPr>
          <a:xfrm rot="10800000">
            <a:off x="1416074" y="1849763"/>
            <a:ext cx="0" cy="786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3" name="Google Shape;133;p30"/>
          <p:cNvSpPr/>
          <p:nvPr/>
        </p:nvSpPr>
        <p:spPr>
          <a:xfrm>
            <a:off x="3741704" y="935771"/>
            <a:ext cx="1607700" cy="58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Programación y lenguajes</a:t>
            </a:r>
            <a:endParaRPr i="0" sz="11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4" name="Google Shape;134;p30"/>
          <p:cNvSpPr/>
          <p:nvPr/>
        </p:nvSpPr>
        <p:spPr>
          <a:xfrm>
            <a:off x="6347254" y="1265562"/>
            <a:ext cx="1607700" cy="58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Python como lenguaje</a:t>
            </a:r>
            <a:endParaRPr i="0" sz="11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35" name="Google Shape;135;p30"/>
          <p:cNvCxnSpPr>
            <a:stCxn id="131" idx="3"/>
            <a:endCxn id="133" idx="1"/>
          </p:cNvCxnSpPr>
          <p:nvPr/>
        </p:nvCxnSpPr>
        <p:spPr>
          <a:xfrm flipH="1" rot="10800000">
            <a:off x="2120624" y="1227904"/>
            <a:ext cx="1621200" cy="329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36" name="Google Shape;136;p30"/>
          <p:cNvCxnSpPr>
            <a:stCxn id="131" idx="3"/>
            <a:endCxn id="130" idx="1"/>
          </p:cNvCxnSpPr>
          <p:nvPr/>
        </p:nvCxnSpPr>
        <p:spPr>
          <a:xfrm>
            <a:off x="2120624" y="1557604"/>
            <a:ext cx="1620900" cy="3213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37" name="Google Shape;137;p30"/>
          <p:cNvCxnSpPr>
            <a:stCxn id="133" idx="3"/>
            <a:endCxn id="134" idx="1"/>
          </p:cNvCxnSpPr>
          <p:nvPr/>
        </p:nvCxnSpPr>
        <p:spPr>
          <a:xfrm>
            <a:off x="5349404" y="1227821"/>
            <a:ext cx="997800" cy="3297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38" name="Google Shape;138;p30"/>
          <p:cNvCxnSpPr>
            <a:stCxn id="130" idx="3"/>
            <a:endCxn id="134" idx="1"/>
          </p:cNvCxnSpPr>
          <p:nvPr/>
        </p:nvCxnSpPr>
        <p:spPr>
          <a:xfrm flipH="1" rot="10800000">
            <a:off x="5349283" y="1557555"/>
            <a:ext cx="998100" cy="3213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39" name="Google Shape;139;p30"/>
          <p:cNvSpPr/>
          <p:nvPr/>
        </p:nvSpPr>
        <p:spPr>
          <a:xfrm>
            <a:off x="3741765" y="2928475"/>
            <a:ext cx="1607700" cy="58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IPython y notebooks</a:t>
            </a:r>
            <a:endParaRPr i="0" sz="11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0" name="Google Shape;140;p30"/>
          <p:cNvSpPr/>
          <p:nvPr/>
        </p:nvSpPr>
        <p:spPr>
          <a:xfrm>
            <a:off x="3741644" y="2286181"/>
            <a:ext cx="1607700" cy="58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Python tradicional</a:t>
            </a:r>
            <a:endParaRPr i="0" sz="11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41" name="Google Shape;141;p30"/>
          <p:cNvCxnSpPr>
            <a:stCxn id="129" idx="3"/>
            <a:endCxn id="140" idx="1"/>
          </p:cNvCxnSpPr>
          <p:nvPr/>
        </p:nvCxnSpPr>
        <p:spPr>
          <a:xfrm flipH="1" rot="10800000">
            <a:off x="2120624" y="2578313"/>
            <a:ext cx="1620900" cy="3501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42" name="Google Shape;142;p30"/>
          <p:cNvCxnSpPr>
            <a:stCxn id="129" idx="3"/>
            <a:endCxn id="139" idx="1"/>
          </p:cNvCxnSpPr>
          <p:nvPr/>
        </p:nvCxnSpPr>
        <p:spPr>
          <a:xfrm>
            <a:off x="2120624" y="2928413"/>
            <a:ext cx="1621200" cy="2922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43" name="Google Shape;143;p30"/>
          <p:cNvSpPr/>
          <p:nvPr/>
        </p:nvSpPr>
        <p:spPr>
          <a:xfrm>
            <a:off x="6347302" y="3190794"/>
            <a:ext cx="1607700" cy="58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Funciones</a:t>
            </a:r>
            <a:endParaRPr i="0" sz="11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4" name="Google Shape;144;p30"/>
          <p:cNvSpPr/>
          <p:nvPr/>
        </p:nvSpPr>
        <p:spPr>
          <a:xfrm>
            <a:off x="6347181" y="2556197"/>
            <a:ext cx="1607700" cy="58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Estructuras</a:t>
            </a:r>
            <a:endParaRPr i="0" sz="11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" name="Google Shape;145;p30"/>
          <p:cNvSpPr/>
          <p:nvPr/>
        </p:nvSpPr>
        <p:spPr>
          <a:xfrm>
            <a:off x="6347181" y="3817697"/>
            <a:ext cx="1607700" cy="58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Tipos de datos</a:t>
            </a:r>
            <a:endParaRPr i="0" sz="11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" name="Google Shape;146;p30"/>
          <p:cNvSpPr/>
          <p:nvPr/>
        </p:nvSpPr>
        <p:spPr>
          <a:xfrm>
            <a:off x="6347181" y="1910876"/>
            <a:ext cx="1607700" cy="58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Basics: Variables, asignación, operaciones</a:t>
            </a:r>
            <a:endParaRPr i="0" sz="11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75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486" name="Google Shape;486;p75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7" name="Google Shape;487;p75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8" name="Google Shape;488;p75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9" name="Google Shape;489;p75"/>
          <p:cNvSpPr txBox="1"/>
          <p:nvPr/>
        </p:nvSpPr>
        <p:spPr>
          <a:xfrm>
            <a:off x="473350" y="1358425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¿Cuáles son las salidas de los siguientes bloques de código?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0" name="Google Shape;490;p75"/>
          <p:cNvSpPr txBox="1"/>
          <p:nvPr/>
        </p:nvSpPr>
        <p:spPr>
          <a:xfrm>
            <a:off x="4633800" y="3550250"/>
            <a:ext cx="2121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91" name="Google Shape;49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76" y="2352575"/>
            <a:ext cx="4056125" cy="23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76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497" name="Google Shape;497;p76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8" name="Google Shape;498;p76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9" name="Google Shape;49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763" y="238188"/>
            <a:ext cx="8698476" cy="46671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7"/>
          <p:cNvSpPr txBox="1"/>
          <p:nvPr/>
        </p:nvSpPr>
        <p:spPr>
          <a:xfrm>
            <a:off x="473350" y="1626100"/>
            <a:ext cx="7169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¿No notaste algo raro en el ejercicio anterior...?</a:t>
            </a:r>
            <a:endParaRPr sz="34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8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Objetos y punteros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0" name="Google Shape;510;p78"/>
          <p:cNvSpPr txBox="1"/>
          <p:nvPr/>
        </p:nvSpPr>
        <p:spPr>
          <a:xfrm>
            <a:off x="473350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Cuando operamos sobre una variable (método)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operamos sobre el objeto al que apunta.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1" name="Google Shape;511;p78"/>
          <p:cNvSpPr txBox="1"/>
          <p:nvPr/>
        </p:nvSpPr>
        <p:spPr>
          <a:xfrm>
            <a:off x="4527575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Cuando realizamos una asignación (=)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conectamos (apuntamos) la variable al objeto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Aquí </a:t>
            </a:r>
            <a:r>
              <a:rPr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no cambiamos el objeto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9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Objetos y punteros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7" name="Google Shape;517;p79"/>
          <p:cNvSpPr txBox="1"/>
          <p:nvPr/>
        </p:nvSpPr>
        <p:spPr>
          <a:xfrm>
            <a:off x="466950" y="1330575"/>
            <a:ext cx="86772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 = [1, 2, 3] 	# x es una 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lista</a:t>
            </a:r>
            <a:endParaRPr b="1" i="0" sz="135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y = x 			# el objeto al que apunta x ([1, 2, 3]) ahora 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es también</a:t>
            </a: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			# 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apuntado por y</a:t>
            </a:r>
            <a:endParaRPr b="1" i="0" sz="135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print(y is x) 	# x e y 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son el mismo objeto</a:t>
            </a: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(True)</a:t>
            </a:r>
            <a:endParaRPr b="0" i="0" sz="135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print(x,y)		# [1, 2, 3] [1, 2, 3]</a:t>
            </a:r>
            <a:endParaRPr b="0" i="0" sz="135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x.append(4) 		# aquí operó 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sobre el objeto [1, 2, 3]</a:t>
            </a: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apuntado por x.</a:t>
            </a:r>
            <a:b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			#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Los métodos se identifican luego de un punto (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x.método()</a:t>
            </a: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endParaRPr b="0" i="0" sz="135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print(y) 		# como x e y apuntan al mismo objeto, 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y refleja los cambios</a:t>
            </a:r>
            <a:endParaRPr b="1" i="0" sz="135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 = "hola" 		# al realizar asignación, ahora 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 apunta al objeto texto</a:t>
            </a: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			# 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(string) "hola"</a:t>
            </a: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35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print(x is y) 	# x e y ahora 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no apuntan al mismo objeto </a:t>
            </a: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(False)</a:t>
            </a:r>
            <a:endParaRPr b="0" i="0" sz="135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print(x,y) 		# x e y apuntan a 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dos objetos diferentes </a:t>
            </a: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(“hola” [1, 2, 3, 4])</a:t>
            </a:r>
            <a:endParaRPr b="0" i="0" sz="135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Objetos y punteros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3" name="Google Shape;523;p80"/>
          <p:cNvSpPr txBox="1"/>
          <p:nvPr/>
        </p:nvSpPr>
        <p:spPr>
          <a:xfrm>
            <a:off x="473350" y="1626100"/>
            <a:ext cx="7169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 diferencia es</a:t>
            </a: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muy sutil</a:t>
            </a: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y en general no afecta el trabajo de Data Science. No obstante, </a:t>
            </a: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 todos los lenguajes se comportan así.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⚠</a:t>
            </a: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 Hay que tener en cuenta esto para no cometer errores. </a:t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1"/>
          <p:cNvSpPr txBox="1"/>
          <p:nvPr/>
        </p:nvSpPr>
        <p:spPr>
          <a:xfrm>
            <a:off x="458575" y="975750"/>
            <a:ext cx="7169400" cy="3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2500"/>
              <a:buFont typeface="DM Sans"/>
              <a:buChar char="✔"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 método comienza por un </a:t>
            </a: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punto después de la variable.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2500"/>
              <a:buFont typeface="DM Sans"/>
              <a:buChar char="✔"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método </a:t>
            </a: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modifica el objeto apuntado</a:t>
            </a: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por la variable.</a:t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2500"/>
              <a:buFont typeface="DM Sans"/>
              <a:buChar char="✔"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 variable </a:t>
            </a: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 es, ni contiene al objeto.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2500"/>
              <a:buFont typeface="DM Sans"/>
              <a:buChar char="✔"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 asignación </a:t>
            </a: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“conecta” a la variable con el objeto apuntado.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Expresiones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3"/>
          <p:cNvSpPr txBox="1"/>
          <p:nvPr/>
        </p:nvSpPr>
        <p:spPr>
          <a:xfrm>
            <a:off x="6652806" y="2264828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9" name="Google Shape;539;p83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Expresiones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40" name="Google Shape;54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83"/>
          <p:cNvSpPr txBox="1"/>
          <p:nvPr/>
        </p:nvSpPr>
        <p:spPr>
          <a:xfrm>
            <a:off x="549525" y="2192888"/>
            <a:ext cx="49872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Una expresión es una combinación de operadores y operandos que se interpreta para producir algún otro valor.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cualquier lenguaje de programación, una expresión se evalúa según la precedencia de sus operadores.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42" name="Google Shape;54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7125" y="1706937"/>
            <a:ext cx="3386900" cy="172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4"/>
          <p:cNvSpPr txBox="1"/>
          <p:nvPr/>
        </p:nvSpPr>
        <p:spPr>
          <a:xfrm>
            <a:off x="473350" y="619525"/>
            <a:ext cx="8141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Expresiones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8" name="Google Shape;548;p84"/>
          <p:cNvSpPr txBox="1"/>
          <p:nvPr/>
        </p:nvSpPr>
        <p:spPr>
          <a:xfrm>
            <a:off x="473350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Expresiones constantes: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son las expresiones que solo tienen valores constantes.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9" name="Google Shape;549;p84"/>
          <p:cNvSpPr txBox="1"/>
          <p:nvPr/>
        </p:nvSpPr>
        <p:spPr>
          <a:xfrm>
            <a:off x="473350" y="2721775"/>
            <a:ext cx="3704400" cy="565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 = </a:t>
            </a:r>
            <a:r>
              <a:rPr lang="e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1.3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0" name="Google Shape;550;p84"/>
          <p:cNvSpPr txBox="1"/>
          <p:nvPr/>
        </p:nvSpPr>
        <p:spPr>
          <a:xfrm>
            <a:off x="5301000" y="2827525"/>
            <a:ext cx="3704400" cy="35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16.3</a:t>
            </a:r>
            <a:endParaRPr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1" name="Google Shape;551;p84"/>
          <p:cNvSpPr txBox="1"/>
          <p:nvPr/>
        </p:nvSpPr>
        <p:spPr>
          <a:xfrm>
            <a:off x="4521263" y="2758213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/>
        </p:nvSpPr>
        <p:spPr>
          <a:xfrm>
            <a:off x="14315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Cuestionario de tarea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2" name="Google Shape;152;p31"/>
          <p:cNvSpPr txBox="1"/>
          <p:nvPr/>
        </p:nvSpPr>
        <p:spPr>
          <a:xfrm>
            <a:off x="473350" y="16261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¿Te gustaría comprobar tus conocimientos de la clase anterior?</a:t>
            </a:r>
            <a:endParaRPr b="1" sz="2500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31"/>
          <p:cNvSpPr txBox="1"/>
          <p:nvPr/>
        </p:nvSpPr>
        <p:spPr>
          <a:xfrm>
            <a:off x="473350" y="39805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4" name="Google Shape;154;p31"/>
          <p:cNvSpPr txBox="1"/>
          <p:nvPr/>
        </p:nvSpPr>
        <p:spPr>
          <a:xfrm>
            <a:off x="473350" y="2610875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Te compartimos a través del chat de Zoom / chat de la plataforma el enlace a un breve </a:t>
            </a:r>
            <a:r>
              <a:rPr b="1"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cuestionario de Kahoot.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55" name="Google Shape;155;p31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156" name="Google Shape;156;p3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7" name="Google Shape;157;p31" title="ícono de cuestionario de tare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6500" y="742675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5"/>
          <p:cNvSpPr txBox="1"/>
          <p:nvPr/>
        </p:nvSpPr>
        <p:spPr>
          <a:xfrm>
            <a:off x="473350" y="619525"/>
            <a:ext cx="8141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Expresiones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7" name="Google Shape;557;p85"/>
          <p:cNvSpPr txBox="1"/>
          <p:nvPr/>
        </p:nvSpPr>
        <p:spPr>
          <a:xfrm>
            <a:off x="473350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Expresiones aritméticas: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una expresión aritmética es una combinación de valores numéricos, operadores y, a veces, paréntesis.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8" name="Google Shape;558;p85"/>
          <p:cNvSpPr txBox="1"/>
          <p:nvPr/>
        </p:nvSpPr>
        <p:spPr>
          <a:xfrm>
            <a:off x="473350" y="2843625"/>
            <a:ext cx="3704400" cy="166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 = </a:t>
            </a:r>
            <a:r>
              <a:rPr lang="e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 = </a:t>
            </a:r>
            <a:r>
              <a:rPr lang="e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add = x + y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sub = x - y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 = x * y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 = x / y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s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sub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s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s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9" name="Google Shape;559;p85"/>
          <p:cNvSpPr txBox="1"/>
          <p:nvPr/>
        </p:nvSpPr>
        <p:spPr>
          <a:xfrm>
            <a:off x="5271400" y="3037875"/>
            <a:ext cx="2806200" cy="86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52</a:t>
            </a:r>
            <a:endParaRPr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28</a:t>
            </a:r>
            <a:endParaRPr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480</a:t>
            </a:r>
            <a:endParaRPr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3.3333333333333335</a:t>
            </a:r>
            <a:endParaRPr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0" name="Google Shape;560;p85"/>
          <p:cNvSpPr txBox="1"/>
          <p:nvPr/>
        </p:nvSpPr>
        <p:spPr>
          <a:xfrm>
            <a:off x="4506463" y="3079713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6"/>
          <p:cNvSpPr txBox="1"/>
          <p:nvPr/>
        </p:nvSpPr>
        <p:spPr>
          <a:xfrm>
            <a:off x="473350" y="619525"/>
            <a:ext cx="8141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Expresiones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6" name="Google Shape;566;p86"/>
          <p:cNvSpPr txBox="1"/>
          <p:nvPr/>
        </p:nvSpPr>
        <p:spPr>
          <a:xfrm>
            <a:off x="473350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Expresiones integrales: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este es el tipo de expresiones que producen solo resultados enteros después de todos los cálculos.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7" name="Google Shape;567;p86"/>
          <p:cNvSpPr txBox="1"/>
          <p:nvPr/>
        </p:nvSpPr>
        <p:spPr>
          <a:xfrm>
            <a:off x="473350" y="2865550"/>
            <a:ext cx="3704400" cy="10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 = </a:t>
            </a:r>
            <a:r>
              <a:rPr lang="e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13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 = </a:t>
            </a:r>
            <a:r>
              <a:rPr lang="e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12.0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 = a + </a:t>
            </a:r>
            <a:r>
              <a:rPr lang="es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8" name="Google Shape;568;p86"/>
          <p:cNvSpPr txBox="1"/>
          <p:nvPr/>
        </p:nvSpPr>
        <p:spPr>
          <a:xfrm>
            <a:off x="5220850" y="3079600"/>
            <a:ext cx="2479800" cy="35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endParaRPr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9" name="Google Shape;569;p86"/>
          <p:cNvSpPr txBox="1"/>
          <p:nvPr/>
        </p:nvSpPr>
        <p:spPr>
          <a:xfrm>
            <a:off x="4408388" y="3079588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7"/>
          <p:cNvSpPr txBox="1"/>
          <p:nvPr/>
        </p:nvSpPr>
        <p:spPr>
          <a:xfrm>
            <a:off x="473350" y="619525"/>
            <a:ext cx="8141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Expresiones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5" name="Google Shape;575;p87"/>
          <p:cNvSpPr txBox="1"/>
          <p:nvPr/>
        </p:nvSpPr>
        <p:spPr>
          <a:xfrm>
            <a:off x="473350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Expresiones flotantes: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este es el tipo de expresiones que producen números de punto flotante como resultado de todos los cálculos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6" name="Google Shape;576;p87"/>
          <p:cNvSpPr txBox="1"/>
          <p:nvPr/>
        </p:nvSpPr>
        <p:spPr>
          <a:xfrm>
            <a:off x="473350" y="2771825"/>
            <a:ext cx="3704400" cy="10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 = </a:t>
            </a:r>
            <a:r>
              <a:rPr lang="e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13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 = </a:t>
            </a:r>
            <a:r>
              <a:rPr lang="e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 = a / b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7" name="Google Shape;577;p87"/>
          <p:cNvSpPr txBox="1"/>
          <p:nvPr/>
        </p:nvSpPr>
        <p:spPr>
          <a:xfrm>
            <a:off x="5271400" y="2988725"/>
            <a:ext cx="3343200" cy="35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2.6</a:t>
            </a:r>
            <a:endParaRPr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8" name="Google Shape;578;p87"/>
          <p:cNvSpPr txBox="1"/>
          <p:nvPr/>
        </p:nvSpPr>
        <p:spPr>
          <a:xfrm>
            <a:off x="4449413" y="2978038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Operadores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9"/>
          <p:cNvSpPr txBox="1"/>
          <p:nvPr/>
        </p:nvSpPr>
        <p:spPr>
          <a:xfrm>
            <a:off x="3649500" y="1104863"/>
            <a:ext cx="4987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Operadores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9" name="Google Shape;589;p89"/>
          <p:cNvSpPr txBox="1"/>
          <p:nvPr/>
        </p:nvSpPr>
        <p:spPr>
          <a:xfrm>
            <a:off x="3649500" y="2211613"/>
            <a:ext cx="4987200" cy="26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Los operadores permiten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trabajar sobre las variables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a la manera de las operaciones matemáticas.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Cada operador da un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resultado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como salida.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Identificamos 4 tipo de operadores: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■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Operadores aritméticos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■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Operadores de asignaciones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■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Operadores de identidad y pertinencia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90" name="Google Shape;59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50" y="1841125"/>
            <a:ext cx="3384901" cy="112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0"/>
          <p:cNvSpPr txBox="1"/>
          <p:nvPr/>
        </p:nvSpPr>
        <p:spPr>
          <a:xfrm>
            <a:off x="473350" y="619525"/>
            <a:ext cx="8141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Operadores aritméticos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6" name="Google Shape;596;p90"/>
          <p:cNvSpPr txBox="1"/>
          <p:nvPr/>
        </p:nvSpPr>
        <p:spPr>
          <a:xfrm>
            <a:off x="591600" y="1602125"/>
            <a:ext cx="4655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Los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operadores aritméticos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son directamente operaciones matemáticas estándar.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597" name="Google Shape;597;p90"/>
          <p:cNvGraphicFramePr/>
          <p:nvPr/>
        </p:nvGraphicFramePr>
        <p:xfrm>
          <a:off x="910338" y="22928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{E00C943E-9764-415E-9ABB-C3116F4995E4}</a:tableStyleId>
              </a:tblPr>
              <a:tblGrid>
                <a:gridCol w="1305900"/>
                <a:gridCol w="3099900"/>
              </a:tblGrid>
              <a:tr h="205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1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Aritméticos</a:t>
                      </a:r>
                      <a:endParaRPr b="1" sz="11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209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+ b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Suma</a:t>
                      </a:r>
                      <a:endParaRPr sz="11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9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- b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Resta</a:t>
                      </a:r>
                      <a:endParaRPr sz="11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9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* b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Multiplicación</a:t>
                      </a:r>
                      <a:endParaRPr sz="11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9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/ b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División</a:t>
                      </a:r>
                      <a:endParaRPr sz="11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04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// b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División entera (resultado sin decimal)</a:t>
                      </a:r>
                      <a:endParaRPr sz="11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04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% b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Módulo (resto de la división entera)</a:t>
                      </a:r>
                      <a:endParaRPr sz="11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9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** b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Exponenciación</a:t>
                      </a:r>
                      <a:endParaRPr sz="11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9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-a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Negativo</a:t>
                      </a:r>
                      <a:endParaRPr sz="11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98" name="Google Shape;59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576" y="1565175"/>
            <a:ext cx="3203875" cy="28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1"/>
          <p:cNvSpPr txBox="1"/>
          <p:nvPr/>
        </p:nvSpPr>
        <p:spPr>
          <a:xfrm>
            <a:off x="457725" y="1071050"/>
            <a:ext cx="4730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Operadores de asignaciones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4" name="Google Shape;604;p91"/>
          <p:cNvSpPr txBox="1"/>
          <p:nvPr/>
        </p:nvSpPr>
        <p:spPr>
          <a:xfrm>
            <a:off x="457725" y="2211625"/>
            <a:ext cx="4730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Los asignadores simplifican operadores aritméticos comunes.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605" name="Google Shape;605;p91"/>
          <p:cNvGraphicFramePr/>
          <p:nvPr/>
        </p:nvGraphicFramePr>
        <p:xfrm>
          <a:off x="5223138" y="1333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{E00C943E-9764-415E-9ABB-C3116F4995E4}</a:tableStyleId>
              </a:tblPr>
              <a:tblGrid>
                <a:gridCol w="1417025"/>
                <a:gridCol w="1908075"/>
              </a:tblGrid>
              <a:tr h="3137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Asignaciones</a:t>
                      </a:r>
                      <a:endParaRPr b="1" sz="13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 hMerge="1"/>
              </a:tr>
              <a:tr h="342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+= b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= a + b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</a:tr>
              <a:tr h="342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-= b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= a - b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</a:tr>
              <a:tr h="342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*= b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= a * b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</a:tr>
              <a:tr h="342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/= b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= a / b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</a:tr>
              <a:tr h="342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//= b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= a // b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</a:tr>
              <a:tr h="342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%= b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= a % b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</a:tr>
              <a:tr h="342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**= b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= a ** b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2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92"/>
          <p:cNvSpPr txBox="1"/>
          <p:nvPr/>
        </p:nvSpPr>
        <p:spPr>
          <a:xfrm>
            <a:off x="3649500" y="1104863"/>
            <a:ext cx="4987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Operadores de comparación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2" name="Google Shape;612;p92"/>
          <p:cNvSpPr txBox="1"/>
          <p:nvPr/>
        </p:nvSpPr>
        <p:spPr>
          <a:xfrm>
            <a:off x="3649500" y="2211613"/>
            <a:ext cx="4987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Los comparadores dan resultados lógicos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(si/no, true/false)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613" name="Google Shape;613;p92"/>
          <p:cNvGraphicFramePr/>
          <p:nvPr/>
        </p:nvGraphicFramePr>
        <p:xfrm>
          <a:off x="538050" y="14060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{E00C943E-9764-415E-9ABB-C3116F4995E4}</a:tableStyleId>
              </a:tblPr>
              <a:tblGrid>
                <a:gridCol w="1143275"/>
                <a:gridCol w="1608525"/>
              </a:tblGrid>
              <a:tr h="3159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Comparadores</a:t>
                      </a:r>
                      <a:endParaRPr b="1"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 hMerge="1"/>
              </a:tr>
              <a:tr h="3159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== b</a:t>
                      </a:r>
                      <a:endParaRPr sz="11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igual a b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</a:tr>
              <a:tr h="3159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!= b</a:t>
                      </a:r>
                      <a:endParaRPr sz="11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distinto de b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</a:tr>
              <a:tr h="3159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&lt; b</a:t>
                      </a:r>
                      <a:endParaRPr sz="11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menor a b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</a:tr>
              <a:tr h="3159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&gt; b</a:t>
                      </a:r>
                      <a:endParaRPr sz="11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mayor a b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</a:tr>
              <a:tr h="3159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&lt;= b</a:t>
                      </a:r>
                      <a:endParaRPr sz="11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menor o igual que b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</a:tr>
              <a:tr h="3159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&gt;= b</a:t>
                      </a:r>
                      <a:endParaRPr sz="11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mayor o igual que b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3"/>
          <p:cNvSpPr txBox="1"/>
          <p:nvPr/>
        </p:nvSpPr>
        <p:spPr>
          <a:xfrm>
            <a:off x="457725" y="1071050"/>
            <a:ext cx="47301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Operadores de identidad y pertenencia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9" name="Google Shape;619;p93"/>
          <p:cNvSpPr txBox="1"/>
          <p:nvPr/>
        </p:nvSpPr>
        <p:spPr>
          <a:xfrm>
            <a:off x="457725" y="2832400"/>
            <a:ext cx="4730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Los operadores de identidad y pertenencia verifican relaciones entre objetos.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Dentro de esta categoría, los operadores “in”, como casos particulares, buscan objetos dentro de listas. ¡Son muy útiles!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620" name="Google Shape;620;p93"/>
          <p:cNvGraphicFramePr/>
          <p:nvPr/>
        </p:nvGraphicFramePr>
        <p:xfrm>
          <a:off x="5604813" y="1843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{E00C943E-9764-415E-9ABB-C3116F4995E4}</a:tableStyleId>
              </a:tblPr>
              <a:tblGrid>
                <a:gridCol w="1483250"/>
                <a:gridCol w="1798575"/>
              </a:tblGrid>
              <a:tr h="2940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Identidad y pertenencia</a:t>
                      </a:r>
                      <a:endParaRPr b="1"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91425" marL="914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 hMerge="1"/>
              </a:tr>
              <a:tr h="2713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is b</a:t>
                      </a:r>
                      <a:endParaRPr sz="11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es el mismo objeto que b</a:t>
                      </a:r>
                      <a:endParaRPr sz="11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</a:tr>
              <a:tr h="2713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is not b</a:t>
                      </a:r>
                      <a:endParaRPr sz="11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no es el mismo objeto que b</a:t>
                      </a:r>
                      <a:endParaRPr sz="11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</a:tr>
              <a:tr h="2713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in b</a:t>
                      </a:r>
                      <a:endParaRPr sz="11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está contenido en b</a:t>
                      </a:r>
                      <a:endParaRPr sz="11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</a:tr>
              <a:tr h="2713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not in b</a:t>
                      </a:r>
                      <a:endParaRPr sz="11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no está contenido en b</a:t>
                      </a:r>
                      <a:endParaRPr sz="11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4"/>
          <p:cNvSpPr txBox="1"/>
          <p:nvPr/>
        </p:nvSpPr>
        <p:spPr>
          <a:xfrm>
            <a:off x="473350" y="619525"/>
            <a:ext cx="8141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Uso de filtros booleanos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6" name="Google Shape;626;p94"/>
          <p:cNvSpPr txBox="1"/>
          <p:nvPr/>
        </p:nvSpPr>
        <p:spPr>
          <a:xfrm>
            <a:off x="559325" y="1416025"/>
            <a:ext cx="7293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Los operadores nos permiten crear filtros booleanos que ayudan a obtener filtros rápidos para información de interés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7" name="Google Shape;627;p94"/>
          <p:cNvSpPr txBox="1"/>
          <p:nvPr/>
        </p:nvSpPr>
        <p:spPr>
          <a:xfrm>
            <a:off x="472875" y="2039925"/>
            <a:ext cx="4656300" cy="2686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lang="es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numpy </a:t>
            </a:r>
            <a:r>
              <a:rPr lang="es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np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df= pd.DataFrame</a:t>
            </a:r>
            <a:r>
              <a:rPr lang="es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data=np.random.randint</a:t>
            </a:r>
            <a:r>
              <a:rPr lang="es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s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size=</a:t>
            </a:r>
            <a:r>
              <a:rPr lang="es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s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s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r>
              <a:rPr lang="e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columns=</a:t>
            </a:r>
            <a:r>
              <a:rPr lang="es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'Ja'</a:t>
            </a:r>
            <a:r>
              <a:rPr lang="es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'Mu'</a:t>
            </a:r>
            <a:r>
              <a:rPr lang="es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'Ct'</a:t>
            </a:r>
            <a:r>
              <a:rPr lang="es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'Dn'</a:t>
            </a:r>
            <a:r>
              <a:rPr lang="es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'Eo'</a:t>
            </a:r>
            <a:r>
              <a:rPr lang="es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'Tp'</a:t>
            </a:r>
            <a:r>
              <a:rPr lang="es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'Yn'</a:t>
            </a:r>
            <a:r>
              <a:rPr lang="es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'Om'</a:t>
            </a:r>
            <a:r>
              <a:rPr lang="es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9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s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Ja  Mu  Ct  Dn  Eo  Tp  Yn  Om</a:t>
            </a:r>
            <a:endParaRPr sz="9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0  26  41  62  50  41  52  49  35</a:t>
            </a:r>
            <a:endParaRPr sz="9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1   4  13  37   4  18   7  30  43</a:t>
            </a:r>
            <a:endParaRPr sz="9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2  57  19  41  55  53  15  14  57</a:t>
            </a:r>
            <a:endParaRPr sz="9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3  47   6  53  47  58  15  39  49</a:t>
            </a:r>
            <a:endParaRPr sz="9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4  61  32  53  15  48  56  42  20</a:t>
            </a:r>
            <a:endParaRPr sz="9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5  60  56  40  55   7  32  51  13</a:t>
            </a:r>
            <a:endParaRPr sz="9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6  45   9  29  21  48  43  61  30</a:t>
            </a:r>
            <a:endParaRPr sz="9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7  44   5  27  59   6  47   7  46</a:t>
            </a:r>
            <a:endParaRPr sz="11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8" name="Google Shape;628;p94"/>
          <p:cNvSpPr txBox="1"/>
          <p:nvPr/>
        </p:nvSpPr>
        <p:spPr>
          <a:xfrm>
            <a:off x="5178825" y="2735925"/>
            <a:ext cx="3492300" cy="190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s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11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'Eo'</a:t>
            </a:r>
            <a:r>
              <a:rPr lang="es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s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index_bool</a:t>
            </a:r>
            <a:r>
              <a:rPr lang="es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1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0    41</a:t>
            </a:r>
            <a:endParaRPr sz="11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1    18</a:t>
            </a:r>
            <a:endParaRPr sz="11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2    53</a:t>
            </a:r>
            <a:endParaRPr sz="11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3    58</a:t>
            </a:r>
            <a:endParaRPr sz="11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4    48</a:t>
            </a:r>
            <a:endParaRPr sz="11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6    48</a:t>
            </a:r>
            <a:endParaRPr sz="11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Name: Eo, dtype: int64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9" name="Google Shape;629;p94"/>
          <p:cNvSpPr txBox="1"/>
          <p:nvPr/>
        </p:nvSpPr>
        <p:spPr>
          <a:xfrm>
            <a:off x="5178815" y="2039925"/>
            <a:ext cx="3492300" cy="57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index_bool=df</a:t>
            </a:r>
            <a:r>
              <a:rPr lang="es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11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'Eo'</a:t>
            </a:r>
            <a:r>
              <a:rPr lang="es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s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" sz="11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10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index_bool</a:t>
            </a:r>
            <a:endParaRPr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675" y="187775"/>
            <a:ext cx="3263199" cy="13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4675" y="1603225"/>
            <a:ext cx="4939598" cy="27785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2"/>
          <p:cNvSpPr txBox="1"/>
          <p:nvPr/>
        </p:nvSpPr>
        <p:spPr>
          <a:xfrm>
            <a:off x="248725" y="647113"/>
            <a:ext cx="319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100">
                <a:latin typeface="DM Sans"/>
                <a:ea typeface="DM Sans"/>
                <a:cs typeface="DM Sans"/>
                <a:sym typeface="DM Sans"/>
              </a:rPr>
              <a:t>Librería Pandas</a:t>
            </a:r>
            <a:endParaRPr b="1" sz="1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5" name="Google Shape;165;p32"/>
          <p:cNvSpPr txBox="1"/>
          <p:nvPr/>
        </p:nvSpPr>
        <p:spPr>
          <a:xfrm>
            <a:off x="248725" y="2792400"/>
            <a:ext cx="336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100">
                <a:latin typeface="DM Sans"/>
                <a:ea typeface="DM Sans"/>
                <a:cs typeface="DM Sans"/>
                <a:sym typeface="DM Sans"/>
              </a:rPr>
              <a:t>Estructuras fundamentales series</a:t>
            </a:r>
            <a:br>
              <a:rPr b="1" lang="es" sz="1100"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1100">
                <a:latin typeface="DM Sans"/>
                <a:ea typeface="DM Sans"/>
                <a:cs typeface="DM Sans"/>
                <a:sym typeface="DM Sans"/>
              </a:rPr>
              <a:t>      y Data Frames</a:t>
            </a:r>
            <a:endParaRPr b="1" sz="11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6" name="Google Shape;16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17487" y="67950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5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5" name="Google Shape;635;p95"/>
          <p:cNvSpPr txBox="1"/>
          <p:nvPr/>
        </p:nvSpPr>
        <p:spPr>
          <a:xfrm>
            <a:off x="473350" y="16261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Examinemos un poco lo que se conoce como estructuras de control</a:t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36" name="Google Shape;636;p95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637" name="Google Shape;637;p9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38" name="Google Shape;638;p95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96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644" name="Google Shape;644;p96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45" name="Google Shape;645;p96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6" name="Google Shape;646;p96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7" name="Google Shape;647;p96"/>
          <p:cNvSpPr txBox="1"/>
          <p:nvPr/>
        </p:nvSpPr>
        <p:spPr>
          <a:xfrm>
            <a:off x="473375" y="1463525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diferencia hay entre usar and/or? ¿Que significa el operador %?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8" name="Google Shape;648;p96"/>
          <p:cNvSpPr txBox="1"/>
          <p:nvPr/>
        </p:nvSpPr>
        <p:spPr>
          <a:xfrm>
            <a:off x="6466725" y="3431675"/>
            <a:ext cx="1884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49" name="Google Shape;649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51" y="2372225"/>
            <a:ext cx="5906101" cy="21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7"/>
          <p:cNvSpPr txBox="1"/>
          <p:nvPr/>
        </p:nvSpPr>
        <p:spPr>
          <a:xfrm>
            <a:off x="14315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Actividad colaborativa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5" name="Google Shape;655;p97"/>
          <p:cNvSpPr txBox="1"/>
          <p:nvPr/>
        </p:nvSpPr>
        <p:spPr>
          <a:xfrm>
            <a:off x="473350" y="16261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Uso de filtros para obtener comportamiento de una acción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6" name="Google Shape;656;p97"/>
          <p:cNvSpPr txBox="1"/>
          <p:nvPr/>
        </p:nvSpPr>
        <p:spPr>
          <a:xfrm>
            <a:off x="473350" y="39805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57" name="Google Shape;657;p97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658" name="Google Shape;658;p9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59" name="Google Shape;659;p97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0" name="Google Shape;660;p97"/>
          <p:cNvSpPr txBox="1"/>
          <p:nvPr/>
        </p:nvSpPr>
        <p:spPr>
          <a:xfrm>
            <a:off x="473350" y="21955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Aplicando conceptos de variables, índices booleanos y filtros.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8"/>
          <p:cNvSpPr txBox="1"/>
          <p:nvPr/>
        </p:nvSpPr>
        <p:spPr>
          <a:xfrm>
            <a:off x="4519500" y="1820650"/>
            <a:ext cx="3834600" cy="24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Apertura al aprendizaje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Siempre, pero siempre puedes seguir aprendiendo. Compartir el conocimiento es válido, la construcción colaborativa es la propuesta.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voces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Escuchar a todos, todos podemos reflexionar. Dejar el espacio para que todos podamos participar.</a:t>
            </a:r>
            <a:endParaRPr sz="135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6" name="Google Shape;666;p98"/>
          <p:cNvSpPr txBox="1"/>
          <p:nvPr/>
        </p:nvSpPr>
        <p:spPr>
          <a:xfrm>
            <a:off x="442200" y="1820650"/>
            <a:ext cx="3834600" cy="18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Presencia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Participar y “estar” en la clase, que tu alrededor no te distraiga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Escucha activa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Escuchar más allá de lo que la persona está expresando directamente</a:t>
            </a:r>
            <a:endParaRPr sz="135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7" name="Google Shape;667;p98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Acuerdos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8" name="Google Shape;668;p98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COLABORATIVA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69" name="Google Shape;669;p98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670" name="Google Shape;670;p9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71" name="Google Shape;671;p98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6" name="Google Shape;676;p99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677" name="Google Shape;677;p9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78" name="Google Shape;678;p99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9" name="Google Shape;679;p99"/>
          <p:cNvSpPr txBox="1"/>
          <p:nvPr/>
        </p:nvSpPr>
        <p:spPr>
          <a:xfrm>
            <a:off x="501450" y="990513"/>
            <a:ext cx="7310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Uso de filtros para obtener comportamiento de una acción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0" name="Google Shape;680;p99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COLABORATIVA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1" name="Google Shape;681;p99"/>
          <p:cNvSpPr txBox="1"/>
          <p:nvPr/>
        </p:nvSpPr>
        <p:spPr>
          <a:xfrm>
            <a:off x="457350" y="284672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Consigna: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este desafío utilizaremos la información de la Clase 2 asociada con las acciones de diversas compañías. Los datos se encuentran en: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https://raw.githubusercontent.com/JJTorresDS/stocks-ds-edu/main/stocks.csv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Trabajaremos individualmente.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2" name="Google Shape;682;p99"/>
          <p:cNvSpPr txBox="1"/>
          <p:nvPr/>
        </p:nvSpPr>
        <p:spPr>
          <a:xfrm>
            <a:off x="4518975" y="2514175"/>
            <a:ext cx="38346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Deberán realizar lo siguiente:</a:t>
            </a:r>
            <a:endParaRPr sz="135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Filtrar el Dataframe con una sola compañía (GOOGLE) y luego graficar el comportamiento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Obtener un dataframe que contenga solo los días en que la acción bajó de precio y mostrar estos días con puntos rojos en una gráfica de serie de tiempo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1"/>
          <p:cNvSpPr txBox="1"/>
          <p:nvPr/>
        </p:nvSpPr>
        <p:spPr>
          <a:xfrm>
            <a:off x="46527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N°3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3" name="Google Shape;693;p101"/>
          <p:cNvSpPr txBox="1"/>
          <p:nvPr/>
        </p:nvSpPr>
        <p:spPr>
          <a:xfrm>
            <a:off x="465275" y="8222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Glosario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4" name="Google Shape;694;p101"/>
          <p:cNvSpPr txBox="1"/>
          <p:nvPr/>
        </p:nvSpPr>
        <p:spPr>
          <a:xfrm>
            <a:off x="465275" y="1788450"/>
            <a:ext cx="3834600" cy="3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Programación: 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formas de ejecutar un algoritmo (recetas)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Lenguajes: 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herramientas computacionales que permiten resolver problemas con estructuras de código. En Data Science existen varios comunes: Python , R , Java, Julia, C, C++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Lenguaje interpretado: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cualquier lenguaje de programación que se ejecute línea a línea y que convierta las órdenes a formato binario (e.g Python , R)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IDE: 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aplicaciones donde escribimos el código de un lenguaje particular (e.g Spyder, Kite, Visual Studio, Atom)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1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1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5" name="Google Shape;695;p101"/>
          <p:cNvSpPr txBox="1"/>
          <p:nvPr/>
        </p:nvSpPr>
        <p:spPr>
          <a:xfrm>
            <a:off x="4519500" y="1788450"/>
            <a:ext cx="3834600" cy="3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Variable: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Cualquier estructura que permita almacenar información para su manipulación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Asignación: 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Proceso mediante el cual se le asigna un valor particular a una variable 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Punteros: herramientas que nos permiten conectar a las variables con sus valores respectivos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Expresiones: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combinaciones de operadores y operandos que dan como resultado un valor particular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Operadores: 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los que permiten trabajar sobre las variables, pueden ser de 4 tipos (aritméticos, relacionales, de asignación y lógicos)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1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2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Resumen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la clase hoy</a:t>
            </a:r>
            <a:endParaRPr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1" name="Google Shape;701;p102"/>
          <p:cNvSpPr txBox="1"/>
          <p:nvPr/>
        </p:nvSpPr>
        <p:spPr>
          <a:xfrm>
            <a:off x="2109143" y="2502363"/>
            <a:ext cx="4925700" cy="20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Definición de Programa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Lenguaje Interpretado vs compilado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Python como Lenguaje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Nociones básicas: variable, asignación y expresiones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Objetos y punteros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03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4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374" y="628125"/>
            <a:ext cx="3571095" cy="18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301" y="2437050"/>
            <a:ext cx="2008525" cy="20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3"/>
          <p:cNvSpPr txBox="1"/>
          <p:nvPr/>
        </p:nvSpPr>
        <p:spPr>
          <a:xfrm>
            <a:off x="159100" y="1372825"/>
            <a:ext cx="396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DM Sans"/>
                <a:ea typeface="DM Sans"/>
                <a:cs typeface="DM Sans"/>
                <a:sym typeface="DM Sans"/>
              </a:rPr>
              <a:t> Indexamiento de series y Data Frames</a:t>
            </a:r>
            <a:endParaRPr b="1" sz="1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5" name="Google Shape;175;p33"/>
          <p:cNvSpPr txBox="1"/>
          <p:nvPr/>
        </p:nvSpPr>
        <p:spPr>
          <a:xfrm>
            <a:off x="159100" y="2935775"/>
            <a:ext cx="250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100">
                <a:latin typeface="DM Sans"/>
                <a:ea typeface="DM Sans"/>
                <a:cs typeface="DM Sans"/>
                <a:sym typeface="DM Sans"/>
              </a:rPr>
              <a:t>Datos nulos </a:t>
            </a:r>
            <a:endParaRPr b="1" sz="1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6" name="Google Shape;176;p33"/>
          <p:cNvSpPr txBox="1"/>
          <p:nvPr/>
        </p:nvSpPr>
        <p:spPr>
          <a:xfrm>
            <a:off x="237900" y="4259425"/>
            <a:ext cx="825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DM Sans"/>
                <a:ea typeface="DM Sans"/>
                <a:cs typeface="DM Sans"/>
                <a:sym typeface="DM Sans"/>
              </a:rPr>
              <a:t>También aprendimos a leer archivos planos (.txt, .csv, .xlsx) locales o por APIs en Python.</a:t>
            </a:r>
            <a:endParaRPr b="1" sz="11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7" name="Google Shape;17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17487" y="67950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105" title="Hashtag &quot;democratizando la educación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Definición de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programa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